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8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1380" y="-24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2" y="0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76F04CAF-A2E6-4CF2-8D94-45E2B0B2DAEB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6"/>
            <a:ext cx="5387982" cy="3884437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2" y="9371501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75218A14-3168-4885-872B-8CE16F1B69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9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218A14-3168-4885-872B-8CE16F1B699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608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05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2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19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15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46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99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007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87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39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01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33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521B7C-C17F-43E7-9C80-10646B33AD9F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0E2D3C-15A2-4634-8D8B-AB5193DAF9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98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4FAB9A-3721-09DF-AA6F-47E136BA44DB}"/>
              </a:ext>
            </a:extLst>
          </p:cNvPr>
          <p:cNvSpPr txBox="1"/>
          <p:nvPr/>
        </p:nvSpPr>
        <p:spPr>
          <a:xfrm>
            <a:off x="0" y="366356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3200" b="1" spc="-150" dirty="0">
                <a:effectLst>
                  <a:outerShdw dist="38100" dir="2700000" algn="tl" rotWithShape="0">
                    <a:schemeClr val="accent1">
                      <a:lumMod val="60000"/>
                      <a:lumOff val="40000"/>
                    </a:schemeClr>
                  </a:outerShdw>
                </a:effectLst>
                <a:latin typeface="+mn-ea"/>
              </a:rPr>
              <a:t>先進企業</a:t>
            </a:r>
            <a:r>
              <a:rPr lang="ja-JP" altLang="ja-JP" sz="2400" b="1" spc="-150" dirty="0">
                <a:effectLst>
                  <a:outerShdw dist="38100" dir="2700000" algn="tl" rotWithShape="0">
                    <a:schemeClr val="accent1">
                      <a:lumMod val="60000"/>
                      <a:lumOff val="40000"/>
                    </a:schemeClr>
                  </a:outerShdw>
                </a:effectLst>
                <a:latin typeface="+mn-ea"/>
              </a:rPr>
              <a:t>から</a:t>
            </a:r>
            <a:r>
              <a:rPr lang="ja-JP" altLang="ja-JP" sz="3200" b="1" spc="-150" dirty="0">
                <a:effectLst>
                  <a:outerShdw dist="38100" dir="2700000" algn="tl" rotWithShape="0">
                    <a:schemeClr val="accent1">
                      <a:lumMod val="60000"/>
                      <a:lumOff val="40000"/>
                    </a:schemeClr>
                  </a:outerShdw>
                </a:effectLst>
                <a:latin typeface="+mn-ea"/>
              </a:rPr>
              <a:t>学</a:t>
            </a:r>
            <a:r>
              <a:rPr lang="ja-JP" altLang="ja-JP" sz="2400" b="1" spc="-150" dirty="0">
                <a:effectLst>
                  <a:outerShdw dist="38100" dir="2700000" algn="tl" rotWithShape="0">
                    <a:schemeClr val="accent1">
                      <a:lumMod val="60000"/>
                      <a:lumOff val="40000"/>
                    </a:schemeClr>
                  </a:outerShdw>
                </a:effectLst>
                <a:latin typeface="+mn-ea"/>
              </a:rPr>
              <a:t>ぶ</a:t>
            </a:r>
            <a:r>
              <a:rPr lang="ja-JP" altLang="ja-JP" sz="3200" b="1" spc="-150" dirty="0">
                <a:effectLst>
                  <a:outerShdw dist="38100" dir="2700000" algn="tl" rotWithShape="0">
                    <a:schemeClr val="accent1">
                      <a:lumMod val="60000"/>
                      <a:lumOff val="40000"/>
                    </a:schemeClr>
                  </a:outerShdw>
                </a:effectLst>
                <a:latin typeface="+mn-ea"/>
              </a:rPr>
              <a:t>合同企業訪問・交流会</a:t>
            </a:r>
            <a:endParaRPr kumimoji="1" lang="ja-JP" altLang="en-US" sz="3200" spc="-150" dirty="0">
              <a:effectLst>
                <a:outerShdw dist="38100" dir="2700000" algn="tl" rotWithShape="0">
                  <a:schemeClr val="accent1">
                    <a:lumMod val="60000"/>
                    <a:lumOff val="40000"/>
                  </a:schemeClr>
                </a:outerShdw>
              </a:effectLst>
              <a:latin typeface="+mn-ea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E5CD560D-71A0-BBD6-AC56-29031E0F26B4}"/>
              </a:ext>
            </a:extLst>
          </p:cNvPr>
          <p:cNvSpPr/>
          <p:nvPr/>
        </p:nvSpPr>
        <p:spPr>
          <a:xfrm>
            <a:off x="136038" y="1198874"/>
            <a:ext cx="3181593" cy="1458250"/>
          </a:xfrm>
          <a:prstGeom prst="roundRect">
            <a:avLst>
              <a:gd name="adj" fmla="val 2888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多摩川精機株式会社 八戸営業所</a:t>
            </a:r>
            <a:endParaRPr kumimoji="1" lang="en-US" altLang="ja-JP" sz="1600" b="1" dirty="0">
              <a:effectLst>
                <a:glow rad="63500">
                  <a:schemeClr val="accent1">
                    <a:lumMod val="50000"/>
                    <a:alpha val="40000"/>
                  </a:schemeClr>
                </a:glow>
              </a:effectLst>
            </a:endParaRPr>
          </a:p>
          <a:p>
            <a:r>
              <a:rPr kumimoji="1" lang="ja-JP" altLang="en-US" sz="105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　</a:t>
            </a:r>
            <a:r>
              <a:rPr kumimoji="1" lang="en-US" altLang="ja-JP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【</a:t>
            </a:r>
            <a:r>
              <a:rPr kumimoji="1" lang="ja-JP" altLang="en-US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住所</a:t>
            </a:r>
            <a:r>
              <a:rPr kumimoji="1" lang="en-US" altLang="ja-JP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】</a:t>
            </a:r>
          </a:p>
          <a:p>
            <a:pPr algn="ctr"/>
            <a:r>
              <a:rPr kumimoji="1" lang="ja-JP" altLang="en-US" sz="14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八戸市北インター工業団地</a:t>
            </a:r>
            <a:r>
              <a:rPr kumimoji="1" lang="en-US" altLang="ja-JP" sz="14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1-3-47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4943394-4864-7315-A4B9-BDAFC1BA5A2B}"/>
              </a:ext>
            </a:extLst>
          </p:cNvPr>
          <p:cNvSpPr txBox="1"/>
          <p:nvPr/>
        </p:nvSpPr>
        <p:spPr>
          <a:xfrm>
            <a:off x="200147" y="1853377"/>
            <a:ext cx="3073399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ja-JP" sz="1100" b="1" dirty="0">
                <a:solidFill>
                  <a:schemeClr val="dk1"/>
                </a:solidFill>
              </a:rPr>
              <a:t>自動車向けセンサー等で世界クラスのシェアを誇る技術力</a:t>
            </a:r>
            <a:endParaRPr kumimoji="1" lang="en-US" altLang="ja-JP" sz="1100" b="1" dirty="0">
              <a:solidFill>
                <a:schemeClr val="dk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ja-JP" sz="1100" b="1" dirty="0">
                <a:solidFill>
                  <a:schemeClr val="dk1"/>
                </a:solidFill>
              </a:rPr>
              <a:t>高品質な製品を生み出す生産管理体制</a:t>
            </a:r>
            <a:endParaRPr kumimoji="1" lang="en-US" altLang="ja-JP" sz="1100" b="1" dirty="0">
              <a:solidFill>
                <a:schemeClr val="dk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ja-JP" sz="1100" b="1" dirty="0">
                <a:solidFill>
                  <a:schemeClr val="dk1"/>
                </a:solidFill>
              </a:rPr>
              <a:t>地域における人材育成と定着の秘訣</a:t>
            </a:r>
            <a:endParaRPr kumimoji="1" lang="ja-JP" altLang="en-US" sz="11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4630B11-055C-7FB6-F999-16C78E476DDE}"/>
              </a:ext>
            </a:extLst>
          </p:cNvPr>
          <p:cNvSpPr txBox="1"/>
          <p:nvPr/>
        </p:nvSpPr>
        <p:spPr>
          <a:xfrm>
            <a:off x="138096" y="952620"/>
            <a:ext cx="1025465" cy="318924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lang="ja-JP" altLang="en-US" sz="1600" b="1" spc="300" dirty="0">
                <a:latin typeface="+mn-ea"/>
              </a:rPr>
              <a:t>訪問先</a:t>
            </a:r>
            <a:endParaRPr lang="ja-JP" altLang="en-US" sz="1400" b="1" spc="300" dirty="0">
              <a:latin typeface="+mn-ea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FC644147-EAE5-FC55-D69B-9C4518A67B36}"/>
              </a:ext>
            </a:extLst>
          </p:cNvPr>
          <p:cNvSpPr/>
          <p:nvPr/>
        </p:nvSpPr>
        <p:spPr>
          <a:xfrm>
            <a:off x="3530359" y="1204894"/>
            <a:ext cx="3181593" cy="1461494"/>
          </a:xfrm>
          <a:prstGeom prst="roundRect">
            <a:avLst>
              <a:gd name="adj" fmla="val 2888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</a:rPr>
              <a:t>株式会社テクノル 八戸支店</a:t>
            </a:r>
            <a:endParaRPr kumimoji="1" lang="en-US" altLang="ja-JP" sz="1600" b="1" dirty="0">
              <a:effectLst>
                <a:glow rad="63500">
                  <a:schemeClr val="accent1">
                    <a:lumMod val="50000"/>
                    <a:alpha val="40000"/>
                  </a:schemeClr>
                </a:glow>
              </a:effectLst>
            </a:endParaRPr>
          </a:p>
          <a:p>
            <a:r>
              <a:rPr kumimoji="1" lang="ja-JP" altLang="en-US" sz="105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+mj-ea"/>
                <a:ea typeface="+mj-ea"/>
              </a:rPr>
              <a:t>　　</a:t>
            </a:r>
            <a:r>
              <a:rPr kumimoji="1" lang="en-US" altLang="ja-JP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【</a:t>
            </a:r>
            <a:r>
              <a:rPr kumimoji="1" lang="ja-JP" altLang="en-US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住所</a:t>
            </a:r>
            <a:r>
              <a:rPr kumimoji="1" lang="en-US" altLang="ja-JP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】</a:t>
            </a:r>
          </a:p>
          <a:p>
            <a:r>
              <a:rPr kumimoji="1" lang="ja-JP" altLang="en-US" sz="11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　　</a:t>
            </a:r>
            <a:r>
              <a:rPr kumimoji="1" lang="ja-JP" altLang="en-US" sz="14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八戸市北白山台</a:t>
            </a:r>
            <a:r>
              <a:rPr kumimoji="1" lang="en-US" altLang="ja-JP" sz="1400" b="1" dirty="0">
                <a:effectLst>
                  <a:glow rad="63500">
                    <a:schemeClr val="accent1">
                      <a:lumMod val="50000"/>
                      <a:alpha val="40000"/>
                    </a:schemeClr>
                  </a:glow>
                </a:effectLst>
                <a:latin typeface="游ゴシック 本文"/>
                <a:ea typeface="游ゴシック" panose="020B0400000000000000" pitchFamily="50" charset="-128"/>
              </a:rPr>
              <a:t>2-2-14</a:t>
            </a:r>
          </a:p>
          <a:p>
            <a:endParaRPr kumimoji="1" lang="ja-JP" altLang="en-US" sz="1600" b="1" dirty="0">
              <a:effectLst>
                <a:glow rad="63500">
                  <a:schemeClr val="accent1">
                    <a:lumMod val="50000"/>
                    <a:alpha val="40000"/>
                  </a:schemeClr>
                </a:glow>
              </a:effectLst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BE50FDB-648D-A526-D48C-75BD0BF4FA3D}"/>
              </a:ext>
            </a:extLst>
          </p:cNvPr>
          <p:cNvSpPr txBox="1"/>
          <p:nvPr/>
        </p:nvSpPr>
        <p:spPr>
          <a:xfrm>
            <a:off x="3584456" y="1863447"/>
            <a:ext cx="3073399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100" b="1" dirty="0">
                <a:solidFill>
                  <a:schemeClr val="dk1"/>
                </a:solidFill>
              </a:rPr>
              <a:t>地域の</a:t>
            </a:r>
            <a:r>
              <a:rPr kumimoji="1" lang="en-US" altLang="ja-JP" sz="1100" b="1" dirty="0">
                <a:solidFill>
                  <a:schemeClr val="dk1"/>
                </a:solidFill>
              </a:rPr>
              <a:t>DX</a:t>
            </a:r>
            <a:r>
              <a:rPr kumimoji="1" lang="ja-JP" altLang="en-US" sz="1100" b="1" dirty="0">
                <a:solidFill>
                  <a:schemeClr val="dk1"/>
                </a:solidFill>
              </a:rPr>
              <a:t>化をリードするソリューション</a:t>
            </a:r>
            <a:endParaRPr kumimoji="1" lang="en-US" altLang="ja-JP" sz="1100" b="1" dirty="0">
              <a:solidFill>
                <a:schemeClr val="dk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100" b="1" dirty="0">
                <a:solidFill>
                  <a:schemeClr val="dk1"/>
                </a:solidFill>
              </a:rPr>
              <a:t>自社で実践する「働き方改革」</a:t>
            </a:r>
            <a:endParaRPr kumimoji="1" lang="en-US" altLang="ja-JP" sz="1100" b="1" dirty="0">
              <a:solidFill>
                <a:schemeClr val="dk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100" b="1" dirty="0"/>
              <a:t>中小企業における</a:t>
            </a:r>
            <a:r>
              <a:rPr kumimoji="1" lang="en-US" altLang="ja-JP" sz="1100" b="1" dirty="0"/>
              <a:t>DX</a:t>
            </a:r>
            <a:r>
              <a:rPr kumimoji="1" lang="ja-JP" altLang="en-US" sz="1100" b="1" dirty="0"/>
              <a:t>導入手法</a:t>
            </a:r>
            <a:endParaRPr kumimoji="1" lang="en-US" altLang="ja-JP" sz="1100" b="1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ja-JP" sz="1100" b="1" kern="0" dirty="0">
                <a:solidFill>
                  <a:srgbClr val="1B1C1D"/>
                </a:solidFill>
                <a:effectLst/>
                <a:latin typeface="+mn-ea"/>
                <a:cs typeface="ＭＳ Ｐゴシック" panose="020B0600070205080204" pitchFamily="50" charset="-128"/>
              </a:rPr>
              <a:t>生産性向上のための</a:t>
            </a:r>
            <a:r>
              <a:rPr lang="en-US" altLang="ja-JP" sz="1100" b="1" kern="0" dirty="0">
                <a:solidFill>
                  <a:srgbClr val="1B1C1D"/>
                </a:solidFill>
                <a:effectLst/>
                <a:latin typeface="+mn-ea"/>
                <a:cs typeface="ＭＳ Ｐゴシック" panose="020B0600070205080204" pitchFamily="50" charset="-128"/>
              </a:rPr>
              <a:t>IT</a:t>
            </a:r>
            <a:r>
              <a:rPr lang="ja-JP" altLang="ja-JP" sz="1100" b="1" kern="0" dirty="0">
                <a:solidFill>
                  <a:srgbClr val="1B1C1D"/>
                </a:solidFill>
                <a:effectLst/>
                <a:latin typeface="+mn-ea"/>
                <a:cs typeface="ＭＳ Ｐゴシック" panose="020B0600070205080204" pitchFamily="50" charset="-128"/>
              </a:rPr>
              <a:t>活用術</a:t>
            </a:r>
            <a:endParaRPr kumimoji="1" lang="ja-JP" altLang="en-US" sz="1100" b="1" dirty="0">
              <a:latin typeface="+mn-ea"/>
            </a:endParaRP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8E3443BA-0401-3833-2EC3-30F70AC72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18713"/>
              </p:ext>
            </p:extLst>
          </p:nvPr>
        </p:nvGraphicFramePr>
        <p:xfrm>
          <a:off x="138430" y="4710364"/>
          <a:ext cx="6565900" cy="2160448"/>
        </p:xfrm>
        <a:graphic>
          <a:graphicData uri="http://schemas.openxmlformats.org/drawingml/2006/table">
            <a:tbl>
              <a:tblPr firstRow="1">
                <a:tableStyleId>{69CF1AB2-1976-4502-BF36-3FF5EA218861}</a:tableStyleId>
              </a:tblPr>
              <a:tblGrid>
                <a:gridCol w="1290320">
                  <a:extLst>
                    <a:ext uri="{9D8B030D-6E8A-4147-A177-3AD203B41FA5}">
                      <a16:colId xmlns:a16="http://schemas.microsoft.com/office/drawing/2014/main" val="1190930772"/>
                    </a:ext>
                  </a:extLst>
                </a:gridCol>
                <a:gridCol w="5275580">
                  <a:extLst>
                    <a:ext uri="{9D8B030D-6E8A-4147-A177-3AD203B41FA5}">
                      <a16:colId xmlns:a16="http://schemas.microsoft.com/office/drawing/2014/main" val="2281179229"/>
                    </a:ext>
                  </a:extLst>
                </a:gridCol>
              </a:tblGrid>
              <a:tr h="4186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対象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二戸市、久慈市（及び八戸市）に事業所を持つ企業・団体の経営者、役員、</a:t>
                      </a:r>
                      <a:br>
                        <a:rPr kumimoji="1" lang="en-US" altLang="ja-JP" sz="1100" b="1" dirty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後継者、各部門の責任者など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853054"/>
                  </a:ext>
                </a:extLst>
              </a:tr>
              <a:tr h="3253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定員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先着</a:t>
                      </a:r>
                      <a:r>
                        <a:rPr kumimoji="1" lang="en-US" altLang="ja-JP" sz="1200" b="1" dirty="0"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名程度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327419"/>
                  </a:ext>
                </a:extLst>
              </a:tr>
              <a:tr h="4186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申込方法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下部の申込書に必要事項を記入し、ファックスまたはメール、電話にて</a:t>
                      </a:r>
                      <a:endParaRPr kumimoji="1" lang="en-US" altLang="ja-JP" sz="1100" b="1" dirty="0">
                        <a:latin typeface="+mn-ea"/>
                        <a:ea typeface="+mn-ea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お申し込みください。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299257"/>
                  </a:ext>
                </a:extLst>
              </a:tr>
              <a:tr h="3773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申込期限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令和８年１月</a:t>
                      </a:r>
                      <a:r>
                        <a:rPr kumimoji="1" lang="en-US" altLang="ja-JP" sz="1200" b="1" dirty="0">
                          <a:latin typeface="+mn-ea"/>
                          <a:ea typeface="+mn-ea"/>
                        </a:rPr>
                        <a:t>29</a:t>
                      </a: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日（木）</a:t>
                      </a:r>
                      <a:endParaRPr kumimoji="1" lang="en-US" altLang="ja-JP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947165"/>
                  </a:ext>
                </a:extLst>
              </a:tr>
              <a:tr h="5831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問合せ先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久慈商工会議所　経営支援課　主事　外舘</a:t>
                      </a:r>
                      <a:endParaRPr kumimoji="1" lang="en-US" altLang="ja-JP" sz="1100" b="1" dirty="0">
                        <a:latin typeface="+mn-ea"/>
                        <a:ea typeface="+mn-ea"/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Ｅメール：</a:t>
                      </a:r>
                      <a:r>
                        <a:rPr kumimoji="1" lang="en-US" altLang="ja-JP" sz="1100" b="1" dirty="0">
                          <a:latin typeface="+mn-ea"/>
                          <a:ea typeface="+mn-ea"/>
                        </a:rPr>
                        <a:t>kuji@kujicci-iwate.jp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電話：０１９４－５２－１０００　　</a:t>
                      </a:r>
                      <a:r>
                        <a:rPr kumimoji="1" lang="en-US" altLang="ja-JP" sz="1100" b="1" dirty="0">
                          <a:latin typeface="+mn-ea"/>
                          <a:ea typeface="+mn-ea"/>
                        </a:rPr>
                        <a:t>FAX</a:t>
                      </a:r>
                      <a:r>
                        <a:rPr kumimoji="1" lang="ja-JP" altLang="en-US" sz="1100" b="1" dirty="0">
                          <a:latin typeface="+mn-ea"/>
                          <a:ea typeface="+mn-ea"/>
                        </a:rPr>
                        <a:t>：０１９４－５２－１０５１</a:t>
                      </a:r>
                      <a:endParaRPr kumimoji="1" lang="en-US" altLang="ja-JP" sz="11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934600"/>
                  </a:ext>
                </a:extLst>
              </a:tr>
            </a:tbl>
          </a:graphicData>
        </a:graphic>
      </p:graphicFrame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ED401079-5D04-183A-575A-0F3E1D1F03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505332"/>
              </p:ext>
            </p:extLst>
          </p:nvPr>
        </p:nvGraphicFramePr>
        <p:xfrm>
          <a:off x="146047" y="3293585"/>
          <a:ext cx="6565904" cy="1089528"/>
        </p:xfrm>
        <a:graphic>
          <a:graphicData uri="http://schemas.openxmlformats.org/drawingml/2006/table">
            <a:tbl>
              <a:tblPr firstRow="1" firstCol="1">
                <a:tableStyleId>{BC89EF96-8CEA-46FF-86C4-4CE0E7609802}</a:tableStyleId>
              </a:tblPr>
              <a:tblGrid>
                <a:gridCol w="1346203">
                  <a:extLst>
                    <a:ext uri="{9D8B030D-6E8A-4147-A177-3AD203B41FA5}">
                      <a16:colId xmlns:a16="http://schemas.microsoft.com/office/drawing/2014/main" val="973964113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652024335"/>
                    </a:ext>
                  </a:extLst>
                </a:gridCol>
                <a:gridCol w="3492501">
                  <a:extLst>
                    <a:ext uri="{9D8B030D-6E8A-4147-A177-3AD203B41FA5}">
                      <a16:colId xmlns:a16="http://schemas.microsoft.com/office/drawing/2014/main" val="1157112216"/>
                    </a:ext>
                  </a:extLst>
                </a:gridCol>
              </a:tblGrid>
              <a:tr h="2723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日にち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600" b="1" kern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時間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600" b="1" kern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内容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4111034"/>
                  </a:ext>
                </a:extLst>
              </a:tr>
              <a:tr h="272382">
                <a:tc row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２月６日（金）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ja-JP" altLang="en-US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lang="en-US" altLang="ja-JP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ja-JP" altLang="en-US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12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00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200" b="1" kern="0" dirty="0">
                          <a:effectLst/>
                          <a:latin typeface="+mn-ea"/>
                          <a:ea typeface="+mn-ea"/>
                        </a:rPr>
                        <a:t>多摩川精機株式会社 視察・意見交換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6850" marR="6685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445608"/>
                  </a:ext>
                </a:extLst>
              </a:tr>
              <a:tr h="272382">
                <a:tc v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00</a:t>
                      </a:r>
                      <a:r>
                        <a:rPr lang="ja-JP" altLang="ja-JP" sz="1200" b="1" kern="0" dirty="0"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30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各自で移動・昼食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100522"/>
                  </a:ext>
                </a:extLst>
              </a:tr>
              <a:tr h="272382">
                <a:tc v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200" b="1" kern="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kern="0" dirty="0">
                          <a:effectLst/>
                          <a:latin typeface="+mn-ea"/>
                          <a:ea typeface="+mn-ea"/>
                        </a:rPr>
                        <a:t>30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ja-JP" sz="1200" b="1" kern="0" dirty="0">
                          <a:effectLst/>
                          <a:latin typeface="+mn-ea"/>
                          <a:ea typeface="+mn-ea"/>
                        </a:rPr>
                        <a:t>株式会社テクノル 視察・意見交換</a:t>
                      </a:r>
                      <a:endParaRPr lang="ja-JP" sz="12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6850" marR="6685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365688"/>
                  </a:ext>
                </a:extLst>
              </a:tr>
            </a:tbl>
          </a:graphicData>
        </a:graphic>
      </p:graphicFrame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82D53A57-DB31-3DD1-4F2F-601055841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478306"/>
              </p:ext>
            </p:extLst>
          </p:nvPr>
        </p:nvGraphicFramePr>
        <p:xfrm>
          <a:off x="146050" y="7767670"/>
          <a:ext cx="6565900" cy="201327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416050">
                  <a:extLst>
                    <a:ext uri="{9D8B030D-6E8A-4147-A177-3AD203B41FA5}">
                      <a16:colId xmlns:a16="http://schemas.microsoft.com/office/drawing/2014/main" val="4091099884"/>
                    </a:ext>
                  </a:extLst>
                </a:gridCol>
                <a:gridCol w="5149850">
                  <a:extLst>
                    <a:ext uri="{9D8B030D-6E8A-4147-A177-3AD203B41FA5}">
                      <a16:colId xmlns:a16="http://schemas.microsoft.com/office/drawing/2014/main" val="504919499"/>
                    </a:ext>
                  </a:extLst>
                </a:gridCol>
              </a:tblGrid>
              <a:tr h="2731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事業所名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388175"/>
                  </a:ext>
                </a:extLst>
              </a:tr>
              <a:tr h="273143">
                <a:tc row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役</a:t>
                      </a:r>
                      <a:r>
                        <a:rPr lang="ja-JP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名・氏名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118699"/>
                  </a:ext>
                </a:extLst>
              </a:tr>
              <a:tr h="27314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419631"/>
                  </a:ext>
                </a:extLst>
              </a:tr>
              <a:tr h="27314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1104484"/>
                  </a:ext>
                </a:extLst>
              </a:tr>
              <a:tr h="2731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電話番号</a:t>
                      </a:r>
                      <a:endParaRPr lang="ja-JP" sz="105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954169"/>
                  </a:ext>
                </a:extLst>
              </a:tr>
              <a:tr h="2731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メールアドレス</a:t>
                      </a:r>
                      <a:endParaRPr lang="ja-JP" sz="1000" b="1" kern="10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9320104"/>
                  </a:ext>
                </a:extLst>
              </a:tr>
              <a:tr h="37441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sz="1600" b="1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お車の台数</a:t>
                      </a:r>
                    </a:p>
                  </a:txBody>
                  <a:tcPr marL="41764" marR="41764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kern="100" dirty="0">
                          <a:effectLst/>
                          <a:latin typeface="+mn-ea"/>
                          <a:ea typeface="+mn-ea"/>
                        </a:rPr>
                        <a:t>　　　　　　　　　　　　</a:t>
                      </a:r>
                      <a:endParaRPr lang="ja-JP" altLang="ja-JP" sz="12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1764" marR="41764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808017"/>
                  </a:ext>
                </a:extLst>
              </a:tr>
            </a:tbl>
          </a:graphicData>
        </a:graphic>
      </p:graphicFrame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318660F-4479-BD15-B8EB-54311F98A91C}"/>
              </a:ext>
            </a:extLst>
          </p:cNvPr>
          <p:cNvSpPr txBox="1"/>
          <p:nvPr/>
        </p:nvSpPr>
        <p:spPr>
          <a:xfrm>
            <a:off x="57366" y="2998326"/>
            <a:ext cx="2361984" cy="318924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lang="ja-JP" altLang="en-US" sz="1600" b="1" spc="300" dirty="0">
                <a:latin typeface="+mn-ea"/>
              </a:rPr>
              <a:t>タイムスケジュール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7A17EAF-FF66-7F11-E792-153173997E46}"/>
              </a:ext>
            </a:extLst>
          </p:cNvPr>
          <p:cNvSpPr txBox="1"/>
          <p:nvPr/>
        </p:nvSpPr>
        <p:spPr>
          <a:xfrm>
            <a:off x="136038" y="4407967"/>
            <a:ext cx="1432412" cy="318924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lang="ja-JP" altLang="en-US" sz="1600" b="1" spc="300" dirty="0">
                <a:latin typeface="+mn-ea"/>
              </a:rPr>
              <a:t>実施概要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AC77ECE-7B65-EE3E-1146-41B21D998269}"/>
              </a:ext>
            </a:extLst>
          </p:cNvPr>
          <p:cNvSpPr txBox="1"/>
          <p:nvPr/>
        </p:nvSpPr>
        <p:spPr>
          <a:xfrm>
            <a:off x="57365" y="7253651"/>
            <a:ext cx="1511085" cy="318924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lang="ja-JP" altLang="en-US" sz="1600" b="1" spc="300" dirty="0">
                <a:latin typeface="+mn-ea"/>
              </a:rPr>
              <a:t>参加申込書</a:t>
            </a: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D4151CDD-6CC8-A042-140C-50643B46BE70}"/>
              </a:ext>
            </a:extLst>
          </p:cNvPr>
          <p:cNvCxnSpPr>
            <a:cxnSpLocks/>
          </p:cNvCxnSpPr>
          <p:nvPr/>
        </p:nvCxnSpPr>
        <p:spPr>
          <a:xfrm>
            <a:off x="-7620" y="7235640"/>
            <a:ext cx="6858000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0D9CC7C-783B-0789-D964-10C1375883F4}"/>
              </a:ext>
            </a:extLst>
          </p:cNvPr>
          <p:cNvSpPr txBox="1"/>
          <p:nvPr/>
        </p:nvSpPr>
        <p:spPr>
          <a:xfrm>
            <a:off x="100328" y="7527782"/>
            <a:ext cx="5220972" cy="257369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kumimoji="1" lang="ja-JP" altLang="en-US" sz="1200" b="1" dirty="0">
                <a:latin typeface="+mn-ea"/>
              </a:rPr>
              <a:t>久慈商工会議所　経営支援課　行 </a:t>
            </a:r>
            <a:r>
              <a:rPr kumimoji="1" lang="ja-JP" altLang="en-US" sz="1000" b="1" dirty="0">
                <a:latin typeface="+mn-ea"/>
              </a:rPr>
              <a:t>（</a:t>
            </a:r>
            <a:r>
              <a:rPr kumimoji="1" lang="en-US" altLang="ja-JP" sz="1000" b="1" dirty="0">
                <a:latin typeface="+mn-ea"/>
              </a:rPr>
              <a:t>FAX</a:t>
            </a:r>
            <a:r>
              <a:rPr kumimoji="1" lang="ja-JP" altLang="en-US" sz="1000" b="1" dirty="0">
                <a:latin typeface="+mn-ea"/>
              </a:rPr>
              <a:t>：０１９４ー５２－１０５１）</a:t>
            </a:r>
            <a:endParaRPr lang="ja-JP" altLang="en-US" sz="1400" spc="3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EE1275-0276-AED1-D1C5-46D19E8260CE}"/>
              </a:ext>
            </a:extLst>
          </p:cNvPr>
          <p:cNvSpPr txBox="1"/>
          <p:nvPr/>
        </p:nvSpPr>
        <p:spPr>
          <a:xfrm>
            <a:off x="39410" y="14089"/>
            <a:ext cx="398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+mn-ea"/>
              </a:rPr>
              <a:t>令和７年度工業運輸業部会視察事業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8593D4ED-985B-FC24-B4B3-65B61E93FF66}"/>
              </a:ext>
            </a:extLst>
          </p:cNvPr>
          <p:cNvCxnSpPr>
            <a:cxnSpLocks/>
          </p:cNvCxnSpPr>
          <p:nvPr/>
        </p:nvCxnSpPr>
        <p:spPr>
          <a:xfrm>
            <a:off x="0" y="930762"/>
            <a:ext cx="6858000" cy="0"/>
          </a:xfrm>
          <a:prstGeom prst="line">
            <a:avLst/>
          </a:prstGeom>
          <a:ln w="38100" cmpd="thinThick">
            <a:solidFill>
              <a:schemeClr val="accent1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A1BCCD4-DF09-CC77-9EC8-81B37BE9B6C9}"/>
              </a:ext>
            </a:extLst>
          </p:cNvPr>
          <p:cNvSpPr txBox="1"/>
          <p:nvPr/>
        </p:nvSpPr>
        <p:spPr>
          <a:xfrm>
            <a:off x="100328" y="6830508"/>
            <a:ext cx="6665719" cy="349702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ctr"/>
            <a:r>
              <a:rPr lang="en-US" altLang="ja-JP" b="1" u="sng" spc="300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b="1" u="sng" spc="300" dirty="0">
                <a:solidFill>
                  <a:schemeClr val="accent2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移動は基本的に各自となりますのでご了承ください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455027-41FD-AED8-21A0-73D4F70FBFBE}"/>
              </a:ext>
            </a:extLst>
          </p:cNvPr>
          <p:cNvSpPr txBox="1"/>
          <p:nvPr/>
        </p:nvSpPr>
        <p:spPr>
          <a:xfrm>
            <a:off x="200147" y="2666388"/>
            <a:ext cx="6565900" cy="411257"/>
          </a:xfrm>
          <a:prstGeom prst="rect">
            <a:avLst/>
          </a:prstGeom>
          <a:noFill/>
        </p:spPr>
        <p:txBody>
          <a:bodyPr wrap="square" lIns="72000" tIns="36000" rIns="72000" bIns="36000" anchor="ctr">
            <a:spAutoFit/>
          </a:bodyPr>
          <a:lstStyle/>
          <a:p>
            <a:pPr algn="just"/>
            <a:r>
              <a:rPr lang="en-US" altLang="ja-JP" sz="1100" b="1" dirty="0">
                <a:latin typeface="+mn-ea"/>
              </a:rPr>
              <a:t>※</a:t>
            </a:r>
            <a:r>
              <a:rPr lang="ja-JP" altLang="ja-JP" sz="1100" b="1" dirty="0">
                <a:latin typeface="+mn-ea"/>
              </a:rPr>
              <a:t>多摩川精機株式会社 八戸事業所への訪問については、同社に確認の上で</a:t>
            </a:r>
            <a:r>
              <a:rPr lang="ja-JP" altLang="ja-JP" sz="1100" b="1" dirty="0">
                <a:solidFill>
                  <a:schemeClr val="accent2"/>
                </a:solidFill>
                <a:latin typeface="+mn-ea"/>
              </a:rPr>
              <a:t>同業他社の参加をお断り</a:t>
            </a:r>
            <a:endParaRPr lang="en-US" altLang="ja-JP" sz="1100" b="1" dirty="0">
              <a:solidFill>
                <a:schemeClr val="accent2"/>
              </a:solidFill>
              <a:latin typeface="+mn-ea"/>
            </a:endParaRPr>
          </a:p>
          <a:p>
            <a:pPr algn="just"/>
            <a:r>
              <a:rPr lang="ja-JP" altLang="en-US" sz="1100" b="1" dirty="0">
                <a:solidFill>
                  <a:schemeClr val="accent2"/>
                </a:solidFill>
                <a:latin typeface="+mn-ea"/>
              </a:rPr>
              <a:t>　</a:t>
            </a:r>
            <a:r>
              <a:rPr lang="ja-JP" altLang="ja-JP" sz="1100" b="1" dirty="0">
                <a:solidFill>
                  <a:schemeClr val="accent2"/>
                </a:solidFill>
                <a:latin typeface="+mn-ea"/>
              </a:rPr>
              <a:t>する場合があります</a:t>
            </a:r>
            <a:r>
              <a:rPr lang="ja-JP" altLang="ja-JP" sz="1100" b="1" dirty="0">
                <a:latin typeface="+mn-ea"/>
              </a:rPr>
              <a:t>ので、あらかじめご了承ください。</a:t>
            </a:r>
            <a:endParaRPr lang="ja-JP" altLang="en-US" sz="1100" b="1" spc="3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9046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Googl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285F4"/>
      </a:accent1>
      <a:accent2>
        <a:srgbClr val="EA4335"/>
      </a:accent2>
      <a:accent3>
        <a:srgbClr val="FBBC04"/>
      </a:accent3>
      <a:accent4>
        <a:srgbClr val="34A853"/>
      </a:accent4>
      <a:accent5>
        <a:srgbClr val="FF6D01"/>
      </a:accent5>
      <a:accent6>
        <a:srgbClr val="46BDC6"/>
      </a:accent6>
      <a:hlink>
        <a:srgbClr val="1155CC"/>
      </a:hlink>
      <a:folHlink>
        <a:srgbClr val="1155CC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321</Words>
  <Application>Microsoft Office PowerPoint</Application>
  <PresentationFormat>A4 210 x 297 mm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游ゴシック</vt:lpstr>
      <vt:lpstr>游ゴシック 本文</vt:lpstr>
      <vt:lpstr>Aptos</vt:lpstr>
      <vt:lpstr>Aptos Display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yoh_sekiguchi</dc:creator>
  <cp:lastModifiedBy>i-hizawa@kujicci-iwate.jp</cp:lastModifiedBy>
  <cp:revision>19</cp:revision>
  <cp:lastPrinted>2026-01-13T05:27:37Z</cp:lastPrinted>
  <dcterms:created xsi:type="dcterms:W3CDTF">2026-01-08T07:15:10Z</dcterms:created>
  <dcterms:modified xsi:type="dcterms:W3CDTF">2026-01-19T02:56:34Z</dcterms:modified>
</cp:coreProperties>
</file>